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Anton" pitchFamily="2" charset="0"/>
      <p:regular r:id="rId8"/>
    </p:embeddedFont>
    <p:embeddedFont>
      <p:font typeface="Canva Sans" panose="020B0604020202020204" charset="0"/>
      <p:regular r:id="rId9"/>
    </p:embeddedFont>
    <p:embeddedFont>
      <p:font typeface="Canva Sans Bold" panose="020B0604020202020204" charset="0"/>
      <p:regular r:id="rId10"/>
    </p:embeddedFont>
    <p:embeddedFont>
      <p:font typeface="Montserrat" panose="00000500000000000000" pitchFamily="2" charset="0"/>
      <p:regular r:id="rId11"/>
    </p:embeddedFont>
    <p:embeddedFont>
      <p:font typeface="Montserrat Bold" panose="00000800000000000000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133" y="59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9.jpe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4.jpeg"/><Relationship Id="rId5" Type="http://schemas.openxmlformats.org/officeDocument/2006/relationships/image" Target="../media/image5.png"/><Relationship Id="rId10" Type="http://schemas.openxmlformats.org/officeDocument/2006/relationships/image" Target="../media/image13.jpeg"/><Relationship Id="rId4" Type="http://schemas.openxmlformats.org/officeDocument/2006/relationships/image" Target="../media/image10.jpeg"/><Relationship Id="rId9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7.png"/><Relationship Id="rId7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11" Type="http://schemas.openxmlformats.org/officeDocument/2006/relationships/image" Target="../media/image18.jpeg"/><Relationship Id="rId5" Type="http://schemas.openxmlformats.org/officeDocument/2006/relationships/image" Target="../media/image12.jpeg"/><Relationship Id="rId10" Type="http://schemas.openxmlformats.org/officeDocument/2006/relationships/image" Target="../media/image17.pn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7.png"/><Relationship Id="rId7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Relationship Id="rId9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10737158" y="2218561"/>
            <a:ext cx="5099592" cy="465195"/>
          </a:xfrm>
          <a:custGeom>
            <a:avLst/>
            <a:gdLst/>
            <a:ahLst/>
            <a:cxnLst/>
            <a:rect l="l" t="t" r="r" b="b"/>
            <a:pathLst>
              <a:path w="5099592" h="465195">
                <a:moveTo>
                  <a:pt x="0" y="0"/>
                </a:moveTo>
                <a:lnTo>
                  <a:pt x="5099591" y="0"/>
                </a:lnTo>
                <a:lnTo>
                  <a:pt x="5099591" y="465195"/>
                </a:lnTo>
                <a:lnTo>
                  <a:pt x="0" y="4651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446281" y="1172990"/>
            <a:ext cx="1079410" cy="21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23"/>
              </a:lnSpc>
              <a:spcBef>
                <a:spcPct val="0"/>
              </a:spcBef>
            </a:pPr>
            <a:r>
              <a:rPr lang="en-US" sz="159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ABOUT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318154" y="1172990"/>
            <a:ext cx="1516038" cy="21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23"/>
              </a:lnSpc>
              <a:spcBef>
                <a:spcPct val="0"/>
              </a:spcBef>
            </a:pPr>
            <a:r>
              <a:rPr lang="en-US" sz="159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MISSION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836749" y="1141153"/>
            <a:ext cx="1079410" cy="21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23"/>
              </a:lnSpc>
              <a:spcBef>
                <a:spcPct val="0"/>
              </a:spcBef>
            </a:pPr>
            <a:r>
              <a:rPr lang="en-US" sz="159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CONTACT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966765" y="1172990"/>
            <a:ext cx="1079410" cy="21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23"/>
              </a:lnSpc>
              <a:spcBef>
                <a:spcPct val="0"/>
              </a:spcBef>
            </a:pPr>
            <a:r>
              <a:rPr lang="en-US" sz="1595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PLANET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62093" y="3219450"/>
            <a:ext cx="5680594" cy="3561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ORRERY WEB APP :</a:t>
            </a:r>
          </a:p>
          <a:p>
            <a:pPr algn="ctr">
              <a:lnSpc>
                <a:spcPts val="9520"/>
              </a:lnSpc>
            </a:pPr>
            <a:endParaRPr lang="en-US" sz="6800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161832" y="2248528"/>
            <a:ext cx="5923833" cy="357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2"/>
              </a:lnSpc>
            </a:pPr>
            <a:r>
              <a:rPr lang="en-US" sz="2044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ASTROSCOPE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901173" y="6322060"/>
            <a:ext cx="3083028" cy="3659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37"/>
              </a:lnSpc>
            </a:pPr>
            <a:r>
              <a:rPr lang="en-US" sz="266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  BY:</a:t>
            </a:r>
          </a:p>
          <a:p>
            <a:pPr marL="576387" lvl="1" indent="-288193" algn="just">
              <a:lnSpc>
                <a:spcPts val="3737"/>
              </a:lnSpc>
              <a:buFont typeface="Arial"/>
              <a:buChar char="•"/>
            </a:pPr>
            <a:r>
              <a:rPr lang="en-US" sz="266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YASHAVANTH K B</a:t>
            </a:r>
          </a:p>
          <a:p>
            <a:pPr marL="576387" lvl="1" indent="-288193" algn="just">
              <a:lnSpc>
                <a:spcPts val="3737"/>
              </a:lnSpc>
              <a:buFont typeface="Arial"/>
              <a:buChar char="•"/>
            </a:pPr>
            <a:r>
              <a:rPr lang="en-US" sz="266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SAMARTH D KOLUR</a:t>
            </a:r>
          </a:p>
          <a:p>
            <a:pPr marL="576387" lvl="1" indent="-288193" algn="just">
              <a:lnSpc>
                <a:spcPts val="3737"/>
              </a:lnSpc>
              <a:buFont typeface="Arial"/>
              <a:buChar char="•"/>
            </a:pPr>
            <a:r>
              <a:rPr lang="en-US" sz="266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ASHWIN K P</a:t>
            </a:r>
          </a:p>
          <a:p>
            <a:pPr marL="576387" lvl="1" indent="-288193" algn="just">
              <a:lnSpc>
                <a:spcPts val="3737"/>
              </a:lnSpc>
              <a:buFont typeface="Arial"/>
              <a:buChar char="•"/>
            </a:pPr>
            <a:r>
              <a:rPr lang="en-US" sz="266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ASHMITHA NATH</a:t>
            </a:r>
          </a:p>
          <a:p>
            <a:pPr marL="576387" lvl="1" indent="-288193" algn="just">
              <a:lnSpc>
                <a:spcPts val="3737"/>
              </a:lnSpc>
              <a:buFont typeface="Arial"/>
              <a:buChar char="•"/>
            </a:pPr>
            <a:r>
              <a:rPr lang="en-US" sz="266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VARSHINI M G</a:t>
            </a:r>
          </a:p>
          <a:p>
            <a:pPr marL="576387" lvl="1" indent="-288193" algn="just">
              <a:lnSpc>
                <a:spcPts val="3737"/>
              </a:lnSpc>
              <a:buFont typeface="Arial"/>
              <a:buChar char="•"/>
            </a:pPr>
            <a:r>
              <a:rPr lang="en-US" sz="266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VISMITHA H M</a:t>
            </a:r>
          </a:p>
          <a:p>
            <a:pPr algn="just">
              <a:lnSpc>
                <a:spcPts val="2765"/>
              </a:lnSpc>
            </a:pPr>
            <a:endParaRPr lang="en-US" sz="2669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906429" y="4496192"/>
            <a:ext cx="7325995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REDEFINING SPACE AWARENESS 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EEB7718-A5D6-823E-C51E-F43F53AF8F17}"/>
              </a:ext>
            </a:extLst>
          </p:cNvPr>
          <p:cNvSpPr/>
          <p:nvPr/>
        </p:nvSpPr>
        <p:spPr>
          <a:xfrm>
            <a:off x="-5862405" y="658256"/>
            <a:ext cx="15766990" cy="15664072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99D76E89-5961-8467-422C-7245289106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408E911-2BBB-6912-9626-A5E9DD8AE81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66099" y="-3162300"/>
            <a:ext cx="12966312" cy="23051220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F7BF1474-5968-FFF0-8DDF-699B96A914CA}"/>
              </a:ext>
            </a:extLst>
          </p:cNvPr>
          <p:cNvSpPr/>
          <p:nvPr/>
        </p:nvSpPr>
        <p:spPr>
          <a:xfrm>
            <a:off x="-7115569" y="-809050"/>
            <a:ext cx="18465252" cy="18344722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9D69E7A-E1E4-D7FF-91E5-6B7C4D4E89D3}"/>
              </a:ext>
            </a:extLst>
          </p:cNvPr>
          <p:cNvGrpSpPr/>
          <p:nvPr/>
        </p:nvGrpSpPr>
        <p:grpSpPr>
          <a:xfrm rot="14863484">
            <a:off x="1968952" y="68029"/>
            <a:ext cx="1473396" cy="16181566"/>
            <a:chOff x="5268959" y="2005161"/>
            <a:chExt cx="657528" cy="7221300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586524D-4F87-7BC7-E23F-E3C3C07C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6717" y="8071315"/>
              <a:ext cx="649770" cy="1155146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8EB26ABA-E140-3473-4EA2-2ED43FA89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8959" y="2005161"/>
              <a:ext cx="649770" cy="1155146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4482442-9606-CA9E-CE86-B631597F8947}"/>
              </a:ext>
            </a:extLst>
          </p:cNvPr>
          <p:cNvGrpSpPr/>
          <p:nvPr/>
        </p:nvGrpSpPr>
        <p:grpSpPr>
          <a:xfrm rot="18121083">
            <a:off x="-9263606" y="2843778"/>
            <a:ext cx="20852137" cy="11059887"/>
            <a:chOff x="636672" y="2810608"/>
            <a:chExt cx="9305622" cy="493566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06F907C-52D3-3D7F-F0B6-9AC2B51B2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8691704" y="5523001"/>
              <a:ext cx="1250590" cy="2223271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3988EA2A-6016-570F-7451-203F38CF0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636672" y="2810608"/>
              <a:ext cx="1837765" cy="3267138"/>
            </a:xfrm>
            <a:prstGeom prst="rect">
              <a:avLst/>
            </a:prstGeom>
          </p:spPr>
        </p:pic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672BCFE9-3FBE-D504-02A8-81CCE8D31899}"/>
              </a:ext>
            </a:extLst>
          </p:cNvPr>
          <p:cNvSpPr/>
          <p:nvPr/>
        </p:nvSpPr>
        <p:spPr>
          <a:xfrm>
            <a:off x="-8602903" y="-2286676"/>
            <a:ext cx="21439922" cy="21299974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702D17F-9C3C-F9B3-B1C6-56D91D62DFD9}"/>
              </a:ext>
            </a:extLst>
          </p:cNvPr>
          <p:cNvGrpSpPr/>
          <p:nvPr/>
        </p:nvGrpSpPr>
        <p:grpSpPr>
          <a:xfrm>
            <a:off x="-10017214" y="7212183"/>
            <a:ext cx="24070030" cy="2414560"/>
            <a:chOff x="252638" y="5040296"/>
            <a:chExt cx="10741661" cy="1077539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D9A01000-1E9C-F134-F125-A9DB9527C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17485" y="5040296"/>
              <a:ext cx="1076814" cy="1076814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0E176C6-A513-8DCC-0499-C29E6C0F5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638" y="5041021"/>
              <a:ext cx="1076814" cy="1076814"/>
            </a:xfrm>
            <a:prstGeom prst="rect">
              <a:avLst/>
            </a:prstGeom>
          </p:spPr>
        </p:pic>
      </p:grpSp>
      <p:sp>
        <p:nvSpPr>
          <p:cNvPr id="47" name="TextBox 18">
            <a:extLst>
              <a:ext uri="{FF2B5EF4-FFF2-40B4-BE49-F238E27FC236}">
                <a16:creationId xmlns:a16="http://schemas.microsoft.com/office/drawing/2014/main" id="{5DFC4393-50CD-A3B1-6644-BB3C499DD0DD}"/>
              </a:ext>
            </a:extLst>
          </p:cNvPr>
          <p:cNvSpPr txBox="1"/>
          <p:nvPr/>
        </p:nvSpPr>
        <p:spPr>
          <a:xfrm>
            <a:off x="-7193280" y="793892"/>
            <a:ext cx="4644242" cy="822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51"/>
              </a:lnSpc>
            </a:pPr>
            <a:r>
              <a:rPr lang="en-US" sz="5671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MISSION</a:t>
            </a:r>
          </a:p>
        </p:txBody>
      </p:sp>
      <p:sp>
        <p:nvSpPr>
          <p:cNvPr id="48" name="TextBox 19">
            <a:extLst>
              <a:ext uri="{FF2B5EF4-FFF2-40B4-BE49-F238E27FC236}">
                <a16:creationId xmlns:a16="http://schemas.microsoft.com/office/drawing/2014/main" id="{25315973-60A2-9483-6494-3A252211CBC3}"/>
              </a:ext>
            </a:extLst>
          </p:cNvPr>
          <p:cNvSpPr txBox="1"/>
          <p:nvPr/>
        </p:nvSpPr>
        <p:spPr>
          <a:xfrm>
            <a:off x="-7781295" y="1963037"/>
            <a:ext cx="6554087" cy="7621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98"/>
              </a:lnSpc>
            </a:pPr>
            <a:endParaRPr dirty="0"/>
          </a:p>
          <a:p>
            <a:pPr marL="644880" lvl="1" indent="-322440" algn="l">
              <a:lnSpc>
                <a:spcPts val="4181"/>
              </a:lnSpc>
              <a:buFont typeface="Arial"/>
              <a:buChar char="•"/>
            </a:pPr>
            <a:r>
              <a:rPr lang="en-US" sz="2986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Provide an interactive platform to explore and visualize Near-Earth Objects (NEOs) in real-time.</a:t>
            </a:r>
          </a:p>
          <a:p>
            <a:pPr algn="l">
              <a:lnSpc>
                <a:spcPts val="4181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644880" lvl="1" indent="-322440" algn="l">
              <a:lnSpc>
                <a:spcPts val="4181"/>
              </a:lnSpc>
              <a:buFont typeface="Arial"/>
              <a:buChar char="•"/>
            </a:pPr>
            <a:r>
              <a:rPr lang="en-US" sz="2986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Offer accurate, accessible data on NEOs and their orbits.</a:t>
            </a:r>
          </a:p>
          <a:p>
            <a:pPr algn="l">
              <a:lnSpc>
                <a:spcPts val="4181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644880" lvl="1" indent="-322440" algn="l">
              <a:lnSpc>
                <a:spcPts val="4181"/>
              </a:lnSpc>
              <a:buFont typeface="Arial"/>
              <a:buChar char="•"/>
            </a:pPr>
            <a:r>
              <a:rPr lang="en-US" sz="2986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Raise awareness of planetary defense and space science.</a:t>
            </a:r>
          </a:p>
          <a:p>
            <a:pPr algn="l">
              <a:lnSpc>
                <a:spcPts val="4181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644880" lvl="1" indent="-322440" algn="l">
              <a:lnSpc>
                <a:spcPts val="4181"/>
              </a:lnSpc>
              <a:buFont typeface="Arial"/>
              <a:buChar char="•"/>
            </a:pPr>
            <a:r>
              <a:rPr lang="en-US" sz="2986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Engage and educate the public about astronomical phenomena.</a:t>
            </a:r>
          </a:p>
          <a:p>
            <a:pPr algn="l">
              <a:lnSpc>
                <a:spcPts val="4835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algn="l">
              <a:lnSpc>
                <a:spcPts val="4181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9" name="TextBox 20">
            <a:extLst>
              <a:ext uri="{FF2B5EF4-FFF2-40B4-BE49-F238E27FC236}">
                <a16:creationId xmlns:a16="http://schemas.microsoft.com/office/drawing/2014/main" id="{0106D935-492E-DE5C-ABCF-14BFB25008D4}"/>
              </a:ext>
            </a:extLst>
          </p:cNvPr>
          <p:cNvSpPr txBox="1"/>
          <p:nvPr/>
        </p:nvSpPr>
        <p:spPr>
          <a:xfrm>
            <a:off x="10901570" y="11087625"/>
            <a:ext cx="4687925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>
                <a:solidFill>
                  <a:srgbClr val="F2F2F2"/>
                </a:solidFill>
                <a:latin typeface="Anton"/>
                <a:ea typeface="Anton"/>
                <a:cs typeface="Anton"/>
                <a:sym typeface="Anton"/>
              </a:rPr>
              <a:t>KEY POINTS</a:t>
            </a:r>
          </a:p>
        </p:txBody>
      </p:sp>
      <p:sp>
        <p:nvSpPr>
          <p:cNvPr id="50" name="TextBox 21">
            <a:extLst>
              <a:ext uri="{FF2B5EF4-FFF2-40B4-BE49-F238E27FC236}">
                <a16:creationId xmlns:a16="http://schemas.microsoft.com/office/drawing/2014/main" id="{82A0BB94-67AF-6BFC-409D-F02791E6542F}"/>
              </a:ext>
            </a:extLst>
          </p:cNvPr>
          <p:cNvSpPr txBox="1"/>
          <p:nvPr/>
        </p:nvSpPr>
        <p:spPr>
          <a:xfrm>
            <a:off x="10514963" y="12352020"/>
            <a:ext cx="8949070" cy="6251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8" lvl="1" indent="-388624" algn="l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Real-time tracking of NEO positions and movements.</a:t>
            </a:r>
          </a:p>
          <a:p>
            <a:pPr algn="l">
              <a:lnSpc>
                <a:spcPts val="5040"/>
              </a:lnSpc>
            </a:pPr>
            <a:endParaRPr lang="en-US" sz="3600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777248" lvl="1" indent="-388624" algn="l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Enhance understanding of NEO risks and scientific value.</a:t>
            </a:r>
          </a:p>
          <a:p>
            <a:pPr algn="l">
              <a:lnSpc>
                <a:spcPts val="5040"/>
              </a:lnSpc>
            </a:pPr>
            <a:endParaRPr lang="en-US" sz="3600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777248" lvl="1" indent="-388624" algn="l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Ensure an intuitive, visually engaging, and accessible platform.</a:t>
            </a:r>
          </a:p>
          <a:p>
            <a:pPr algn="l">
              <a:lnSpc>
                <a:spcPts val="5040"/>
              </a:lnSpc>
            </a:pPr>
            <a:endParaRPr lang="en-US" sz="3600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algn="l">
              <a:lnSpc>
                <a:spcPts val="4060"/>
              </a:lnSpc>
            </a:pPr>
            <a:endParaRPr lang="en-US" sz="3600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00000">
                                      <p:cBhvr>
                                        <p:cTn id="6" dur="5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00000">
                                      <p:cBhvr>
                                        <p:cTn id="8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00000">
                                      <p:cBhvr>
                                        <p:cTn id="10" dur="5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000000">
                                      <p:cBhvr>
                                        <p:cTn id="12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465C11CB-B7C3-3102-296D-4E6F1A147E4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61086" y="-2286676"/>
            <a:ext cx="12966312" cy="23051220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0DB4C2CE-56E6-FCAA-1EC3-D4ED485DE462}"/>
              </a:ext>
            </a:extLst>
          </p:cNvPr>
          <p:cNvGrpSpPr/>
          <p:nvPr/>
        </p:nvGrpSpPr>
        <p:grpSpPr>
          <a:xfrm rot="14863484">
            <a:off x="244597" y="5977473"/>
            <a:ext cx="6496061" cy="16015038"/>
            <a:chOff x="5268959" y="2005161"/>
            <a:chExt cx="2898978" cy="7146984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226DD606-EFC0-C922-B387-D6CA99F667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8167" y="7996999"/>
              <a:ext cx="649770" cy="1155146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27065141-4028-DA5B-A300-509FCEAD3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8959" y="2005161"/>
              <a:ext cx="649770" cy="1155146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7585413-A336-2722-001A-4C0D9C50B36A}"/>
              </a:ext>
            </a:extLst>
          </p:cNvPr>
          <p:cNvGrpSpPr/>
          <p:nvPr/>
        </p:nvGrpSpPr>
        <p:grpSpPr>
          <a:xfrm rot="18121083">
            <a:off x="-9310183" y="2216111"/>
            <a:ext cx="21599436" cy="12215702"/>
            <a:chOff x="636672" y="2810608"/>
            <a:chExt cx="9639117" cy="5451466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07080F00-3BED-42D3-5224-4DF4D139C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8438024" y="4994936"/>
              <a:ext cx="1837765" cy="3267138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3BF96D91-BA1A-54FF-BA1F-F9230CE5D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636672" y="2810608"/>
              <a:ext cx="1837765" cy="3267138"/>
            </a:xfrm>
            <a:prstGeom prst="rect">
              <a:avLst/>
            </a:prstGeom>
          </p:spPr>
        </p:pic>
      </p:grpSp>
      <p:sp>
        <p:nvSpPr>
          <p:cNvPr id="18" name="TextBox 18"/>
          <p:cNvSpPr txBox="1"/>
          <p:nvPr/>
        </p:nvSpPr>
        <p:spPr>
          <a:xfrm>
            <a:off x="1524000" y="793892"/>
            <a:ext cx="4644242" cy="822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51"/>
              </a:lnSpc>
            </a:pPr>
            <a:r>
              <a:rPr lang="en-US" sz="5671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MISSION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35985" y="1963037"/>
            <a:ext cx="6554087" cy="7621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98"/>
              </a:lnSpc>
            </a:pPr>
            <a:endParaRPr dirty="0"/>
          </a:p>
          <a:p>
            <a:pPr marL="644880" lvl="1" indent="-322440" algn="l">
              <a:lnSpc>
                <a:spcPts val="4181"/>
              </a:lnSpc>
              <a:buFont typeface="Arial"/>
              <a:buChar char="•"/>
            </a:pPr>
            <a:r>
              <a:rPr lang="en-US" sz="2986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Provide an interactive platform to explore and visualize Near-Earth Objects (NEOs) in real-time.</a:t>
            </a:r>
          </a:p>
          <a:p>
            <a:pPr algn="l">
              <a:lnSpc>
                <a:spcPts val="4181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644880" lvl="1" indent="-322440" algn="l">
              <a:lnSpc>
                <a:spcPts val="4181"/>
              </a:lnSpc>
              <a:buFont typeface="Arial"/>
              <a:buChar char="•"/>
            </a:pPr>
            <a:r>
              <a:rPr lang="en-US" sz="2986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Offer accurate, accessible data on NEOs and their orbits.</a:t>
            </a:r>
          </a:p>
          <a:p>
            <a:pPr algn="l">
              <a:lnSpc>
                <a:spcPts val="4181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644880" lvl="1" indent="-322440" algn="l">
              <a:lnSpc>
                <a:spcPts val="4181"/>
              </a:lnSpc>
              <a:buFont typeface="Arial"/>
              <a:buChar char="•"/>
            </a:pPr>
            <a:r>
              <a:rPr lang="en-US" sz="2986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Raise awareness of planetary defense and space science.</a:t>
            </a:r>
          </a:p>
          <a:p>
            <a:pPr algn="l">
              <a:lnSpc>
                <a:spcPts val="4181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644880" lvl="1" indent="-322440" algn="l">
              <a:lnSpc>
                <a:spcPts val="4181"/>
              </a:lnSpc>
              <a:buFont typeface="Arial"/>
              <a:buChar char="•"/>
            </a:pPr>
            <a:r>
              <a:rPr lang="en-US" sz="2986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Engage and educate the public about astronomical phenomena.</a:t>
            </a:r>
          </a:p>
          <a:p>
            <a:pPr algn="l">
              <a:lnSpc>
                <a:spcPts val="4835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algn="l">
              <a:lnSpc>
                <a:spcPts val="4181"/>
              </a:lnSpc>
            </a:pPr>
            <a:endParaRPr lang="en-US" sz="2986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739591" y="602505"/>
            <a:ext cx="3841962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>
                <a:solidFill>
                  <a:srgbClr val="F2F2F2"/>
                </a:solidFill>
                <a:latin typeface="Anton"/>
                <a:ea typeface="Anton"/>
                <a:cs typeface="Anton"/>
                <a:sym typeface="Anton"/>
              </a:rPr>
              <a:t>KEY POINTS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737459" y="1866900"/>
            <a:ext cx="7334159" cy="6251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8" lvl="1" indent="-388624" algn="l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Real-time tracking of NEO positions and movements.</a:t>
            </a:r>
          </a:p>
          <a:p>
            <a:pPr algn="l">
              <a:lnSpc>
                <a:spcPts val="5040"/>
              </a:lnSpc>
            </a:pPr>
            <a:endParaRPr lang="en-US" sz="3600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777248" lvl="1" indent="-388624" algn="l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Enhance understanding of NEO risks and scientific value.</a:t>
            </a:r>
          </a:p>
          <a:p>
            <a:pPr algn="l">
              <a:lnSpc>
                <a:spcPts val="5040"/>
              </a:lnSpc>
            </a:pPr>
            <a:endParaRPr lang="en-US" sz="3600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marL="777248" lvl="1" indent="-388624" algn="l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Ensure an intuitive, visually engaging, and accessible platform.</a:t>
            </a:r>
          </a:p>
          <a:p>
            <a:pPr algn="l">
              <a:lnSpc>
                <a:spcPts val="5040"/>
              </a:lnSpc>
            </a:pPr>
            <a:endParaRPr lang="en-US" sz="3600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algn="l">
              <a:lnSpc>
                <a:spcPts val="4060"/>
              </a:lnSpc>
            </a:pPr>
            <a:endParaRPr lang="en-US" sz="3600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9749576-384A-1527-D2C5-2DF091FBAB44}"/>
              </a:ext>
            </a:extLst>
          </p:cNvPr>
          <p:cNvSpPr/>
          <p:nvPr/>
        </p:nvSpPr>
        <p:spPr>
          <a:xfrm>
            <a:off x="-5862405" y="658256"/>
            <a:ext cx="15766990" cy="1566407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8B209BA-0B28-E9C3-8AE4-AC456D50F454}"/>
              </a:ext>
            </a:extLst>
          </p:cNvPr>
          <p:cNvSpPr/>
          <p:nvPr/>
        </p:nvSpPr>
        <p:spPr>
          <a:xfrm>
            <a:off x="-7115569" y="-809050"/>
            <a:ext cx="18465252" cy="1834472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FAA67E1-2C54-D972-5F18-3E424FE859B3}"/>
              </a:ext>
            </a:extLst>
          </p:cNvPr>
          <p:cNvSpPr/>
          <p:nvPr/>
        </p:nvSpPr>
        <p:spPr>
          <a:xfrm>
            <a:off x="-8602903" y="-2286676"/>
            <a:ext cx="21439922" cy="2129997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598A9FF-090A-8CE7-6068-273E8979CF5B}"/>
              </a:ext>
            </a:extLst>
          </p:cNvPr>
          <p:cNvGrpSpPr/>
          <p:nvPr/>
        </p:nvGrpSpPr>
        <p:grpSpPr>
          <a:xfrm>
            <a:off x="-9572209" y="4026401"/>
            <a:ext cx="27875449" cy="2482952"/>
            <a:chOff x="252638" y="5041021"/>
            <a:chExt cx="12439894" cy="1108060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420D7DC8-10AB-8B86-A398-47D7ECFD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15718" y="5072267"/>
              <a:ext cx="1076814" cy="1076814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9F54D3DD-B161-0147-AC1F-AEC8B8D8D8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638" y="5041021"/>
              <a:ext cx="1076814" cy="1076814"/>
            </a:xfrm>
            <a:prstGeom prst="rect">
              <a:avLst/>
            </a:prstGeom>
          </p:spPr>
        </p:pic>
      </p:grpSp>
      <p:grpSp>
        <p:nvGrpSpPr>
          <p:cNvPr id="57" name="Group 10">
            <a:extLst>
              <a:ext uri="{FF2B5EF4-FFF2-40B4-BE49-F238E27FC236}">
                <a16:creationId xmlns:a16="http://schemas.microsoft.com/office/drawing/2014/main" id="{B4D3ED6F-7087-8795-7F51-5FD77CFA8A77}"/>
              </a:ext>
            </a:extLst>
          </p:cNvPr>
          <p:cNvGrpSpPr>
            <a:grpSpLocks noChangeAspect="1"/>
          </p:cNvGrpSpPr>
          <p:nvPr/>
        </p:nvGrpSpPr>
        <p:grpSpPr>
          <a:xfrm>
            <a:off x="-5862405" y="7586639"/>
            <a:ext cx="3304590" cy="3304590"/>
            <a:chOff x="0" y="0"/>
            <a:chExt cx="14840029" cy="14840029"/>
          </a:xfrm>
        </p:grpSpPr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39BFD441-9F3C-AE89-BA87-87B65FA6E534}"/>
                </a:ext>
              </a:extLst>
            </p:cNvPr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810E337A-73C7-88FF-C058-8B8830E800E9}"/>
                </a:ext>
              </a:extLst>
            </p:cNvPr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A9C9F9E1-3F3A-1E60-ADA0-18D5EFB469BC}"/>
                </a:ext>
              </a:extLst>
            </p:cNvPr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6"/>
              <a:stretch>
                <a:fillRect l="-29643" r="-29643"/>
              </a:stretch>
            </a:blipFill>
          </p:spPr>
        </p:sp>
      </p:grpSp>
      <p:grpSp>
        <p:nvGrpSpPr>
          <p:cNvPr id="61" name="Group 14">
            <a:extLst>
              <a:ext uri="{FF2B5EF4-FFF2-40B4-BE49-F238E27FC236}">
                <a16:creationId xmlns:a16="http://schemas.microsoft.com/office/drawing/2014/main" id="{4B5C4405-8C2D-6F07-318B-531116F60EA7}"/>
              </a:ext>
            </a:extLst>
          </p:cNvPr>
          <p:cNvGrpSpPr>
            <a:grpSpLocks noChangeAspect="1"/>
          </p:cNvGrpSpPr>
          <p:nvPr/>
        </p:nvGrpSpPr>
        <p:grpSpPr>
          <a:xfrm>
            <a:off x="20155383" y="1593308"/>
            <a:ext cx="3790048" cy="3790048"/>
            <a:chOff x="0" y="0"/>
            <a:chExt cx="14840029" cy="14840029"/>
          </a:xfrm>
        </p:grpSpPr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FA9E9F72-85DA-7892-5A31-4CE67BBA8152}"/>
                </a:ext>
              </a:extLst>
            </p:cNvPr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AD1DB555-0C90-127F-9638-A3195715417C}"/>
                </a:ext>
              </a:extLst>
            </p:cNvPr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91853C19-0668-9DA3-4628-38C4D3A03E75}"/>
                </a:ext>
              </a:extLst>
            </p:cNvPr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7"/>
              <a:stretch>
                <a:fillRect l="-24642" r="-24642"/>
              </a:stretch>
            </a:blipFill>
          </p:spPr>
        </p:sp>
      </p:grpSp>
      <p:sp>
        <p:nvSpPr>
          <p:cNvPr id="65" name="TextBox 18">
            <a:extLst>
              <a:ext uri="{FF2B5EF4-FFF2-40B4-BE49-F238E27FC236}">
                <a16:creationId xmlns:a16="http://schemas.microsoft.com/office/drawing/2014/main" id="{DF79D4C5-A514-D002-B3B2-0E149A9AAEE6}"/>
              </a:ext>
            </a:extLst>
          </p:cNvPr>
          <p:cNvSpPr txBox="1"/>
          <p:nvPr/>
        </p:nvSpPr>
        <p:spPr>
          <a:xfrm>
            <a:off x="-6380650" y="1732938"/>
            <a:ext cx="6211918" cy="1094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LANGUAGES USED :</a:t>
            </a:r>
          </a:p>
        </p:txBody>
      </p:sp>
      <p:sp>
        <p:nvSpPr>
          <p:cNvPr id="66" name="TextBox 19">
            <a:extLst>
              <a:ext uri="{FF2B5EF4-FFF2-40B4-BE49-F238E27FC236}">
                <a16:creationId xmlns:a16="http://schemas.microsoft.com/office/drawing/2014/main" id="{6A7F03B0-6068-1F26-1606-5E81E513ACBA}"/>
              </a:ext>
            </a:extLst>
          </p:cNvPr>
          <p:cNvSpPr txBox="1"/>
          <p:nvPr/>
        </p:nvSpPr>
        <p:spPr>
          <a:xfrm>
            <a:off x="3452022" y="-2816530"/>
            <a:ext cx="9544353" cy="385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9"/>
              </a:lnSpc>
            </a:pPr>
            <a:endParaRPr dirty="0"/>
          </a:p>
          <a:p>
            <a:pPr algn="ctr">
              <a:lnSpc>
                <a:spcPts val="7878"/>
              </a:lnSpc>
            </a:pPr>
            <a:r>
              <a:rPr lang="en-US" sz="5627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HTML , CSS , JS , Three JS , PYTHON</a:t>
            </a:r>
          </a:p>
          <a:p>
            <a:pPr algn="ctr">
              <a:lnSpc>
                <a:spcPts val="5739"/>
              </a:lnSpc>
            </a:pPr>
            <a:endParaRPr lang="en-US" sz="5627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algn="ctr">
              <a:lnSpc>
                <a:spcPts val="5739"/>
              </a:lnSpc>
            </a:pPr>
            <a:endParaRPr lang="en-US" sz="5627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algn="ctr">
              <a:lnSpc>
                <a:spcPts val="5739"/>
              </a:lnSpc>
            </a:pPr>
            <a:endParaRPr lang="en-US" sz="5627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7" name="TextBox 20">
            <a:extLst>
              <a:ext uri="{FF2B5EF4-FFF2-40B4-BE49-F238E27FC236}">
                <a16:creationId xmlns:a16="http://schemas.microsoft.com/office/drawing/2014/main" id="{38830BBD-18C7-2CA0-F8D7-16BACECAB6FA}"/>
              </a:ext>
            </a:extLst>
          </p:cNvPr>
          <p:cNvSpPr txBox="1"/>
          <p:nvPr/>
        </p:nvSpPr>
        <p:spPr>
          <a:xfrm>
            <a:off x="-6677724" y="5115372"/>
            <a:ext cx="5454413" cy="1035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39"/>
              </a:lnSpc>
            </a:pPr>
            <a:r>
              <a:rPr lang="en-US" sz="60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OPEN SOURSES : </a:t>
            </a:r>
          </a:p>
        </p:txBody>
      </p:sp>
      <p:sp>
        <p:nvSpPr>
          <p:cNvPr id="68" name="TextBox 21">
            <a:extLst>
              <a:ext uri="{FF2B5EF4-FFF2-40B4-BE49-F238E27FC236}">
                <a16:creationId xmlns:a16="http://schemas.microsoft.com/office/drawing/2014/main" id="{C9EC399B-DD71-9705-8129-C9FC7076F383}"/>
              </a:ext>
            </a:extLst>
          </p:cNvPr>
          <p:cNvSpPr txBox="1"/>
          <p:nvPr/>
        </p:nvSpPr>
        <p:spPr>
          <a:xfrm>
            <a:off x="6195584" y="11675664"/>
            <a:ext cx="8353583" cy="979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79"/>
              </a:lnSpc>
            </a:pPr>
            <a:r>
              <a:rPr lang="en-US" sz="56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GIT , GITHUB , NASA RESOURCES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CACCDF95-DBC3-BF6A-5510-C02833EA288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58469" y="-10862344"/>
            <a:ext cx="22217769" cy="39498254"/>
          </a:xfrm>
          <a:prstGeom prst="rect">
            <a:avLst/>
          </a:prstGeom>
        </p:spPr>
      </p:pic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76577" y="6777220"/>
            <a:ext cx="3304590" cy="3304590"/>
            <a:chOff x="0" y="0"/>
            <a:chExt cx="14840029" cy="14840029"/>
          </a:xfrm>
        </p:grpSpPr>
        <p:sp>
          <p:nvSpPr>
            <p:cNvPr id="11" name="Freeform 11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-29643" r="-29643"/>
              </a:stretch>
            </a:blip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3849816" y="3028066"/>
            <a:ext cx="3790048" cy="3790048"/>
            <a:chOff x="0" y="0"/>
            <a:chExt cx="14840029" cy="14840029"/>
          </a:xfrm>
        </p:grpSpPr>
        <p:sp>
          <p:nvSpPr>
            <p:cNvPr id="15" name="Freeform 1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642" r="-24642"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1028700" y="1967913"/>
            <a:ext cx="6211918" cy="1094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LANGUAGES USED :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600738" y="2958330"/>
            <a:ext cx="9544353" cy="385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9"/>
              </a:lnSpc>
            </a:pPr>
            <a:endParaRPr dirty="0"/>
          </a:p>
          <a:p>
            <a:pPr algn="ctr">
              <a:lnSpc>
                <a:spcPts val="7878"/>
              </a:lnSpc>
            </a:pPr>
            <a:r>
              <a:rPr lang="en-US" sz="5627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HTML , CSS , JS , Three JS , PYTHON</a:t>
            </a:r>
          </a:p>
          <a:p>
            <a:pPr algn="ctr">
              <a:lnSpc>
                <a:spcPts val="5739"/>
              </a:lnSpc>
            </a:pPr>
            <a:endParaRPr lang="en-US" sz="5627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algn="ctr">
              <a:lnSpc>
                <a:spcPts val="5739"/>
              </a:lnSpc>
            </a:pPr>
            <a:endParaRPr lang="en-US" sz="5627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algn="ctr">
              <a:lnSpc>
                <a:spcPts val="5739"/>
              </a:lnSpc>
            </a:pPr>
            <a:endParaRPr lang="en-US" sz="5627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204546" y="5351585"/>
            <a:ext cx="5454413" cy="1035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39"/>
              </a:lnSpc>
            </a:pPr>
            <a:r>
              <a:rPr lang="en-US" sz="60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OPEN SOURSES :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480609" y="6962641"/>
            <a:ext cx="8353583" cy="979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79"/>
              </a:lnSpc>
            </a:pPr>
            <a:r>
              <a:rPr lang="en-US" sz="56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GIT , GITHUB , NASA RESOURCES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F62BD7C-2E32-59CC-7245-6144B25EFAFE}"/>
              </a:ext>
            </a:extLst>
          </p:cNvPr>
          <p:cNvGrpSpPr/>
          <p:nvPr/>
        </p:nvGrpSpPr>
        <p:grpSpPr>
          <a:xfrm rot="14863484">
            <a:off x="6198251" y="9814954"/>
            <a:ext cx="6496061" cy="16015038"/>
            <a:chOff x="5268959" y="2005161"/>
            <a:chExt cx="2898978" cy="714698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84D01F9B-8815-736F-7337-C16C27BD3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8167" y="7996999"/>
              <a:ext cx="649770" cy="1155146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49C62972-7676-53A2-0F77-055417C79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8959" y="2005161"/>
              <a:ext cx="649770" cy="1155146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C164B75-B786-AE54-57D0-1F81B55BD48C}"/>
              </a:ext>
            </a:extLst>
          </p:cNvPr>
          <p:cNvGrpSpPr/>
          <p:nvPr/>
        </p:nvGrpSpPr>
        <p:grpSpPr>
          <a:xfrm rot="18121083">
            <a:off x="-4140759" y="1579734"/>
            <a:ext cx="21599436" cy="12215702"/>
            <a:chOff x="636672" y="2810608"/>
            <a:chExt cx="9639117" cy="5451466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D165B97-A4DC-BA8B-39A7-DEA64E146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8438024" y="4994936"/>
              <a:ext cx="1837765" cy="3267138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5A11C08E-59D9-C6A0-9FEA-75E7F4627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636672" y="2810608"/>
              <a:ext cx="1837765" cy="3267138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608BFFD-0B7E-1040-8339-719C574093A1}"/>
              </a:ext>
            </a:extLst>
          </p:cNvPr>
          <p:cNvGrpSpPr/>
          <p:nvPr/>
        </p:nvGrpSpPr>
        <p:grpSpPr>
          <a:xfrm>
            <a:off x="-10506283" y="7320241"/>
            <a:ext cx="27875449" cy="2482952"/>
            <a:chOff x="252638" y="5041021"/>
            <a:chExt cx="12439894" cy="1108060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B1BE3C18-7251-3781-A7C5-B8641DE17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15718" y="5072267"/>
              <a:ext cx="1076814" cy="1076814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A1A90C3-284F-9DD2-7F47-69B4CFBD6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638" y="5041021"/>
              <a:ext cx="1076814" cy="1076814"/>
            </a:xfrm>
            <a:prstGeom prst="rect">
              <a:avLst/>
            </a:prstGeom>
          </p:spPr>
        </p:pic>
      </p:grpSp>
      <p:grpSp>
        <p:nvGrpSpPr>
          <p:cNvPr id="32" name="Group 7">
            <a:extLst>
              <a:ext uri="{FF2B5EF4-FFF2-40B4-BE49-F238E27FC236}">
                <a16:creationId xmlns:a16="http://schemas.microsoft.com/office/drawing/2014/main" id="{C47A2F25-D3C1-0AE5-2529-1AE81D0D949B}"/>
              </a:ext>
            </a:extLst>
          </p:cNvPr>
          <p:cNvGrpSpPr>
            <a:grpSpLocks noChangeAspect="1"/>
          </p:cNvGrpSpPr>
          <p:nvPr/>
        </p:nvGrpSpPr>
        <p:grpSpPr>
          <a:xfrm>
            <a:off x="601490" y="-3394553"/>
            <a:ext cx="3020923" cy="3020923"/>
            <a:chOff x="0" y="0"/>
            <a:chExt cx="14840029" cy="14840029"/>
          </a:xfrm>
        </p:grpSpPr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712DBC2E-2186-499A-4B1E-AC28341972BE}"/>
                </a:ext>
              </a:extLst>
            </p:cNvPr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34" name="Freeform 9">
              <a:extLst>
                <a:ext uri="{FF2B5EF4-FFF2-40B4-BE49-F238E27FC236}">
                  <a16:creationId xmlns:a16="http://schemas.microsoft.com/office/drawing/2014/main" id="{0C6FE87E-5991-E8C1-B066-85085B4C9309}"/>
                </a:ext>
              </a:extLst>
            </p:cNvPr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id="{1832E970-3CCC-6BFE-B54A-E93B7E3E6435}"/>
                </a:ext>
              </a:extLst>
            </p:cNvPr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8"/>
              <a:stretch>
                <a:fillRect l="-38492" r="-38492"/>
              </a:stretch>
            </a:blipFill>
          </p:spPr>
        </p:sp>
      </p:grpSp>
      <p:grpSp>
        <p:nvGrpSpPr>
          <p:cNvPr id="36" name="Group 11">
            <a:extLst>
              <a:ext uri="{FF2B5EF4-FFF2-40B4-BE49-F238E27FC236}">
                <a16:creationId xmlns:a16="http://schemas.microsoft.com/office/drawing/2014/main" id="{F11FFDE8-9563-7F5E-5A73-DB3B63ACEC3E}"/>
              </a:ext>
            </a:extLst>
          </p:cNvPr>
          <p:cNvGrpSpPr>
            <a:grpSpLocks noChangeAspect="1"/>
          </p:cNvGrpSpPr>
          <p:nvPr/>
        </p:nvGrpSpPr>
        <p:grpSpPr>
          <a:xfrm>
            <a:off x="5682023" y="11364535"/>
            <a:ext cx="3020923" cy="3020923"/>
            <a:chOff x="0" y="0"/>
            <a:chExt cx="14840029" cy="14840029"/>
          </a:xfrm>
        </p:grpSpPr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C2029BAB-CE1B-06DD-4836-845297136157}"/>
                </a:ext>
              </a:extLst>
            </p:cNvPr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2AE5B6F6-3A5A-7145-D57D-1E4725A196F1}"/>
                </a:ext>
              </a:extLst>
            </p:cNvPr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AC880866-1F23-B7EA-4047-EEDF0CA87950}"/>
                </a:ext>
              </a:extLst>
            </p:cNvPr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9"/>
              <a:stretch>
                <a:fillRect l="-38426" r="-38426"/>
              </a:stretch>
            </a:blipFill>
          </p:spPr>
        </p:sp>
      </p:grpSp>
      <p:grpSp>
        <p:nvGrpSpPr>
          <p:cNvPr id="40" name="Group 15">
            <a:extLst>
              <a:ext uri="{FF2B5EF4-FFF2-40B4-BE49-F238E27FC236}">
                <a16:creationId xmlns:a16="http://schemas.microsoft.com/office/drawing/2014/main" id="{E7D3C4CF-B268-39C7-51F4-111BA4D8F6A5}"/>
              </a:ext>
            </a:extLst>
          </p:cNvPr>
          <p:cNvGrpSpPr>
            <a:grpSpLocks noChangeAspect="1"/>
          </p:cNvGrpSpPr>
          <p:nvPr/>
        </p:nvGrpSpPr>
        <p:grpSpPr>
          <a:xfrm>
            <a:off x="9813269" y="-3583211"/>
            <a:ext cx="3020923" cy="3020923"/>
            <a:chOff x="0" y="0"/>
            <a:chExt cx="14840029" cy="14840029"/>
          </a:xfrm>
        </p:grpSpPr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60594E1A-B6E6-2548-A5B2-3F59F51F0DBC}"/>
                </a:ext>
              </a:extLst>
            </p:cNvPr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7200FF31-F849-A1C6-1E89-31D60984F340}"/>
                </a:ext>
              </a:extLst>
            </p:cNvPr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3BAF5546-E70D-0B61-240F-BAD14905BDAC}"/>
                </a:ext>
              </a:extLst>
            </p:cNvPr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10"/>
              <a:stretch>
                <a:fillRect l="-38492" r="-38492"/>
              </a:stretch>
            </a:blipFill>
          </p:spPr>
        </p:sp>
      </p:grpSp>
      <p:grpSp>
        <p:nvGrpSpPr>
          <p:cNvPr id="44" name="Group 19">
            <a:extLst>
              <a:ext uri="{FF2B5EF4-FFF2-40B4-BE49-F238E27FC236}">
                <a16:creationId xmlns:a16="http://schemas.microsoft.com/office/drawing/2014/main" id="{2B946963-8AE7-8D54-C874-D6F4474F1DDF}"/>
              </a:ext>
            </a:extLst>
          </p:cNvPr>
          <p:cNvGrpSpPr>
            <a:grpSpLocks noChangeAspect="1"/>
          </p:cNvGrpSpPr>
          <p:nvPr/>
        </p:nvGrpSpPr>
        <p:grpSpPr>
          <a:xfrm>
            <a:off x="13942015" y="11227855"/>
            <a:ext cx="3092791" cy="3092791"/>
            <a:chOff x="0" y="0"/>
            <a:chExt cx="14840029" cy="14840029"/>
          </a:xfrm>
        </p:grpSpPr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042F3F83-8D54-FD52-560A-6C50015A1ED1}"/>
                </a:ext>
              </a:extLst>
            </p:cNvPr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19EA5C1F-5585-73CE-75E3-13F75B994D3D}"/>
                </a:ext>
              </a:extLst>
            </p:cNvPr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C1C39DD2-ADE0-4DDA-50B5-37BE3D2748BD}"/>
                </a:ext>
              </a:extLst>
            </p:cNvPr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11"/>
              <a:stretch>
                <a:fillRect l="-24665" r="-24665"/>
              </a:stretch>
            </a:blipFill>
          </p:spPr>
        </p:sp>
      </p:grpSp>
      <p:sp>
        <p:nvSpPr>
          <p:cNvPr id="48" name="TextBox 6">
            <a:extLst>
              <a:ext uri="{FF2B5EF4-FFF2-40B4-BE49-F238E27FC236}">
                <a16:creationId xmlns:a16="http://schemas.microsoft.com/office/drawing/2014/main" id="{A0B92B0F-F789-5F68-25F5-0E59AFB7EB2F}"/>
              </a:ext>
            </a:extLst>
          </p:cNvPr>
          <p:cNvSpPr txBox="1"/>
          <p:nvPr/>
        </p:nvSpPr>
        <p:spPr>
          <a:xfrm>
            <a:off x="4457163" y="-2156967"/>
            <a:ext cx="7750022" cy="17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17"/>
              </a:lnSpc>
            </a:pPr>
            <a:r>
              <a:rPr lang="en-US" sz="684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ASTEROIDS , COMETS &amp; METEOROIDS</a:t>
            </a:r>
          </a:p>
        </p:txBody>
      </p:sp>
      <p:sp>
        <p:nvSpPr>
          <p:cNvPr id="49" name="TextBox 27">
            <a:extLst>
              <a:ext uri="{FF2B5EF4-FFF2-40B4-BE49-F238E27FC236}">
                <a16:creationId xmlns:a16="http://schemas.microsoft.com/office/drawing/2014/main" id="{DDDE017B-859E-8FC9-A116-04BF83B77D71}"/>
              </a:ext>
            </a:extLst>
          </p:cNvPr>
          <p:cNvSpPr txBox="1"/>
          <p:nvPr/>
        </p:nvSpPr>
        <p:spPr>
          <a:xfrm>
            <a:off x="-3279241" y="7150599"/>
            <a:ext cx="2710875" cy="299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2148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ASTEROID BELT</a:t>
            </a:r>
          </a:p>
        </p:txBody>
      </p:sp>
      <p:sp>
        <p:nvSpPr>
          <p:cNvPr id="50" name="TextBox 28">
            <a:extLst>
              <a:ext uri="{FF2B5EF4-FFF2-40B4-BE49-F238E27FC236}">
                <a16:creationId xmlns:a16="http://schemas.microsoft.com/office/drawing/2014/main" id="{921E7F66-5342-FD22-49C2-A2DB6201DA1E}"/>
              </a:ext>
            </a:extLst>
          </p:cNvPr>
          <p:cNvSpPr txBox="1"/>
          <p:nvPr/>
        </p:nvSpPr>
        <p:spPr>
          <a:xfrm>
            <a:off x="6969809" y="11117485"/>
            <a:ext cx="2400828" cy="299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2148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COMET TAILS</a:t>
            </a:r>
          </a:p>
        </p:txBody>
      </p:sp>
      <p:sp>
        <p:nvSpPr>
          <p:cNvPr id="51" name="TextBox 29">
            <a:extLst>
              <a:ext uri="{FF2B5EF4-FFF2-40B4-BE49-F238E27FC236}">
                <a16:creationId xmlns:a16="http://schemas.microsoft.com/office/drawing/2014/main" id="{4C01A2E5-A73F-8F99-36A2-8DF39C1AC5E2}"/>
              </a:ext>
            </a:extLst>
          </p:cNvPr>
          <p:cNvSpPr txBox="1"/>
          <p:nvPr/>
        </p:nvSpPr>
        <p:spPr>
          <a:xfrm>
            <a:off x="11236652" y="10682016"/>
            <a:ext cx="2400828" cy="585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2148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KUIPER BELT OBJECTS</a:t>
            </a:r>
          </a:p>
        </p:txBody>
      </p:sp>
      <p:sp>
        <p:nvSpPr>
          <p:cNvPr id="52" name="TextBox 30">
            <a:extLst>
              <a:ext uri="{FF2B5EF4-FFF2-40B4-BE49-F238E27FC236}">
                <a16:creationId xmlns:a16="http://schemas.microsoft.com/office/drawing/2014/main" id="{3352EE8B-29B0-F8E1-17E3-8F2288B93101}"/>
              </a:ext>
            </a:extLst>
          </p:cNvPr>
          <p:cNvSpPr txBox="1"/>
          <p:nvPr/>
        </p:nvSpPr>
        <p:spPr>
          <a:xfrm>
            <a:off x="18991809" y="7233465"/>
            <a:ext cx="2509726" cy="299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2148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METEOROIDS</a:t>
            </a:r>
          </a:p>
        </p:txBody>
      </p:sp>
      <p:sp>
        <p:nvSpPr>
          <p:cNvPr id="53" name="TextBox 31">
            <a:extLst>
              <a:ext uri="{FF2B5EF4-FFF2-40B4-BE49-F238E27FC236}">
                <a16:creationId xmlns:a16="http://schemas.microsoft.com/office/drawing/2014/main" id="{3BA55BBE-D5E7-E65A-4E82-D88E04FEC2E1}"/>
              </a:ext>
            </a:extLst>
          </p:cNvPr>
          <p:cNvSpPr txBox="1"/>
          <p:nvPr/>
        </p:nvSpPr>
        <p:spPr>
          <a:xfrm>
            <a:off x="10653844" y="11494520"/>
            <a:ext cx="3566444" cy="2157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1"/>
              </a:lnSpc>
            </a:pPr>
            <a:r>
              <a:rPr lang="en-US" sz="205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Orrery could also track spacecraft missions to the Kuiper Belt, like NASA's New Horizons, and visualize their paths relative to KBOs.</a:t>
            </a:r>
          </a:p>
        </p:txBody>
      </p:sp>
      <p:sp>
        <p:nvSpPr>
          <p:cNvPr id="54" name="TextBox 32">
            <a:extLst>
              <a:ext uri="{FF2B5EF4-FFF2-40B4-BE49-F238E27FC236}">
                <a16:creationId xmlns:a16="http://schemas.microsoft.com/office/drawing/2014/main" id="{C67E6E1F-5731-6794-DC44-36EFE65A0041}"/>
              </a:ext>
            </a:extLst>
          </p:cNvPr>
          <p:cNvSpPr txBox="1"/>
          <p:nvPr/>
        </p:nvSpPr>
        <p:spPr>
          <a:xfrm>
            <a:off x="-3434265" y="7687585"/>
            <a:ext cx="3020923" cy="2398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29"/>
              </a:lnSpc>
            </a:pPr>
            <a:r>
              <a:rPr lang="en-US" sz="194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Users can move forward or backward in time to observe the asteroid’s past and future positions, including close approaches to Earth.</a:t>
            </a:r>
          </a:p>
        </p:txBody>
      </p:sp>
      <p:sp>
        <p:nvSpPr>
          <p:cNvPr id="55" name="TextBox 33">
            <a:extLst>
              <a:ext uri="{FF2B5EF4-FFF2-40B4-BE49-F238E27FC236}">
                <a16:creationId xmlns:a16="http://schemas.microsoft.com/office/drawing/2014/main" id="{8FC56D53-B843-E388-46E0-87BC8F5A7A49}"/>
              </a:ext>
            </a:extLst>
          </p:cNvPr>
          <p:cNvSpPr txBox="1"/>
          <p:nvPr/>
        </p:nvSpPr>
        <p:spPr>
          <a:xfrm>
            <a:off x="6742666" y="11664573"/>
            <a:ext cx="2856130" cy="2388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1"/>
              </a:lnSpc>
            </a:pPr>
            <a:r>
              <a:rPr lang="en-US" sz="1972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Alerts can inform users when a comet will be visible in the night sky, enhancing public engagement and interest in astronomical events.</a:t>
            </a:r>
          </a:p>
        </p:txBody>
      </p:sp>
      <p:sp>
        <p:nvSpPr>
          <p:cNvPr id="56" name="TextBox 34">
            <a:extLst>
              <a:ext uri="{FF2B5EF4-FFF2-40B4-BE49-F238E27FC236}">
                <a16:creationId xmlns:a16="http://schemas.microsoft.com/office/drawing/2014/main" id="{0D355236-B9F2-0E5F-E37A-A8B6346C6A87}"/>
              </a:ext>
            </a:extLst>
          </p:cNvPr>
          <p:cNvSpPr txBox="1"/>
          <p:nvPr/>
        </p:nvSpPr>
        <p:spPr>
          <a:xfrm>
            <a:off x="18392021" y="7932384"/>
            <a:ext cx="3709303" cy="2146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05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The app can provide real-time tracking of meteoroids entering Earth’s atmosphere, including data on bright meteors (fireballs) and their origins.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99F623D5-9304-EBB3-2DFA-3ECE563E4FF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184" y="-11968100"/>
            <a:ext cx="20557230" cy="36546185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78FC62DF-6041-0752-3966-4B5B33B6F995}"/>
              </a:ext>
            </a:extLst>
          </p:cNvPr>
          <p:cNvGrpSpPr/>
          <p:nvPr/>
        </p:nvGrpSpPr>
        <p:grpSpPr>
          <a:xfrm rot="18121083">
            <a:off x="-14982021" y="2349142"/>
            <a:ext cx="21599436" cy="12215702"/>
            <a:chOff x="636672" y="2810608"/>
            <a:chExt cx="9639117" cy="5451466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12BA9E2-3FD7-2F21-2DEE-28B78ABCC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8438024" y="4994936"/>
              <a:ext cx="1837765" cy="3267138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97C6E2F-DCAE-B2AA-6649-829465822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636672" y="2810608"/>
              <a:ext cx="1837765" cy="3267138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4671690" y="1830007"/>
            <a:ext cx="7750022" cy="179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17"/>
              </a:lnSpc>
            </a:pPr>
            <a:r>
              <a:rPr lang="en-US" sz="684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ASTEROIDS , COMETS &amp; METEOROIDS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028700" y="3754107"/>
            <a:ext cx="3020923" cy="3020923"/>
            <a:chOff x="0" y="0"/>
            <a:chExt cx="14840029" cy="14840029"/>
          </a:xfrm>
        </p:grpSpPr>
        <p:sp>
          <p:nvSpPr>
            <p:cNvPr id="8" name="Freeform 8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r="-38492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5280837" y="3790041"/>
            <a:ext cx="3020923" cy="3020923"/>
            <a:chOff x="0" y="0"/>
            <a:chExt cx="14840029" cy="14840029"/>
          </a:xfrm>
        </p:grpSpPr>
        <p:sp>
          <p:nvSpPr>
            <p:cNvPr id="12" name="Freeform 12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-38426" r="-38426"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9716990" y="3754107"/>
            <a:ext cx="3020923" cy="3020923"/>
            <a:chOff x="0" y="0"/>
            <a:chExt cx="14840029" cy="14840029"/>
          </a:xfrm>
        </p:grpSpPr>
        <p:sp>
          <p:nvSpPr>
            <p:cNvPr id="16" name="Freeform 16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6"/>
              <a:stretch>
                <a:fillRect l="-38492" r="-38492"/>
              </a:stretch>
            </a:blipFill>
          </p:spPr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4151352" y="3850073"/>
            <a:ext cx="3092791" cy="3092791"/>
            <a:chOff x="0" y="0"/>
            <a:chExt cx="14840029" cy="14840029"/>
          </a:xfrm>
        </p:grpSpPr>
        <p:sp>
          <p:nvSpPr>
            <p:cNvPr id="20" name="Freeform 20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3C5B85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7"/>
              <a:stretch>
                <a:fillRect l="-24665" r="-24665"/>
              </a:stretch>
            </a:blipFill>
          </p:spPr>
        </p:sp>
      </p:grpSp>
      <p:sp>
        <p:nvSpPr>
          <p:cNvPr id="27" name="TextBox 27"/>
          <p:cNvSpPr txBox="1"/>
          <p:nvPr/>
        </p:nvSpPr>
        <p:spPr>
          <a:xfrm>
            <a:off x="1183724" y="7075498"/>
            <a:ext cx="2710875" cy="299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2148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ASTEROID BELT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590884" y="7075498"/>
            <a:ext cx="2400828" cy="299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2148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COMET TAILS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116796" y="6961913"/>
            <a:ext cx="2400828" cy="585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2148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KUIPER BELT OBJECTS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442884" y="7075498"/>
            <a:ext cx="2509726" cy="299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2148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METEOROIDS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533988" y="7774417"/>
            <a:ext cx="3566444" cy="2157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1"/>
              </a:lnSpc>
            </a:pPr>
            <a:r>
              <a:rPr lang="en-US" sz="20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Orrery could also track spacecraft missions to the Kuiper Belt, like NASA's New Horizons, and visualize their paths relative to KBOs.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28700" y="7612484"/>
            <a:ext cx="3020923" cy="2398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29"/>
              </a:lnSpc>
            </a:pPr>
            <a:r>
              <a:rPr lang="en-US" sz="194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Users can move forward or backward in time to observe the asteroid’s past and future positions, including close approaches to Earth.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5363741" y="7622586"/>
            <a:ext cx="2856130" cy="2388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61"/>
              </a:lnSpc>
            </a:pPr>
            <a:r>
              <a:rPr lang="en-US" sz="1972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Alerts can inform users when a comet will be visible in the night sky, enhancing public engagement and interest in astronomical events.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843096" y="7774417"/>
            <a:ext cx="3709303" cy="2146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3"/>
              </a:lnSpc>
            </a:pPr>
            <a:r>
              <a:rPr lang="en-US" sz="205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The app can provide real-time tracking of meteoroids entering Earth’s atmosphere, including data on bright meteors (fireballs) and their origins.</a:t>
            </a:r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DE38B06C-FC86-303A-755A-C186E06D360F}"/>
              </a:ext>
            </a:extLst>
          </p:cNvPr>
          <p:cNvSpPr txBox="1"/>
          <p:nvPr/>
        </p:nvSpPr>
        <p:spPr>
          <a:xfrm>
            <a:off x="-4889054" y="6484370"/>
            <a:ext cx="6073301" cy="802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60"/>
              </a:lnSpc>
            </a:pPr>
            <a:r>
              <a:rPr lang="en-US" sz="60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sp>
        <p:nvSpPr>
          <p:cNvPr id="40" name="TextBox 19">
            <a:extLst>
              <a:ext uri="{FF2B5EF4-FFF2-40B4-BE49-F238E27FC236}">
                <a16:creationId xmlns:a16="http://schemas.microsoft.com/office/drawing/2014/main" id="{D18DF53E-205D-9D5A-A76C-79E5DF015200}"/>
              </a:ext>
            </a:extLst>
          </p:cNvPr>
          <p:cNvSpPr txBox="1"/>
          <p:nvPr/>
        </p:nvSpPr>
        <p:spPr>
          <a:xfrm>
            <a:off x="1074156" y="12072926"/>
            <a:ext cx="12819094" cy="2091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16"/>
              </a:lnSpc>
            </a:pPr>
            <a:r>
              <a:rPr lang="en-US" sz="236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Orrery Web App combines educational content, real-time tracking, and interactive visualization to enable meaningful engagement with astronomical phenomena. As exploration of the cosmos continues, the app will be a vital tool for scientists, educators, and space enthusiasts, helping to clarify the universe and inspire future generations to explore the stars with curiosity and wonder.</a:t>
            </a:r>
          </a:p>
        </p:txBody>
      </p:sp>
      <p:sp>
        <p:nvSpPr>
          <p:cNvPr id="41" name="TextBox 20">
            <a:extLst>
              <a:ext uri="{FF2B5EF4-FFF2-40B4-BE49-F238E27FC236}">
                <a16:creationId xmlns:a16="http://schemas.microsoft.com/office/drawing/2014/main" id="{730E50A0-8A8B-5E5D-A8A1-C48E23A92293}"/>
              </a:ext>
            </a:extLst>
          </p:cNvPr>
          <p:cNvSpPr txBox="1"/>
          <p:nvPr/>
        </p:nvSpPr>
        <p:spPr>
          <a:xfrm>
            <a:off x="822274" y="-1741740"/>
            <a:ext cx="7288770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ORRERY WEB APP IN NASA</a:t>
            </a:r>
          </a:p>
        </p:txBody>
      </p:sp>
      <p:sp>
        <p:nvSpPr>
          <p:cNvPr id="42" name="TextBox 21">
            <a:extLst>
              <a:ext uri="{FF2B5EF4-FFF2-40B4-BE49-F238E27FC236}">
                <a16:creationId xmlns:a16="http://schemas.microsoft.com/office/drawing/2014/main" id="{B8FC59E8-4379-C944-C5D3-CD84DF32FB29}"/>
              </a:ext>
            </a:extLst>
          </p:cNvPr>
          <p:cNvSpPr txBox="1"/>
          <p:nvPr/>
        </p:nvSpPr>
        <p:spPr>
          <a:xfrm>
            <a:off x="18288000" y="3086100"/>
            <a:ext cx="7030246" cy="2732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3218" lvl="1" indent="-336609" algn="l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Education and Public Outreach</a:t>
            </a:r>
          </a:p>
          <a:p>
            <a:pPr marL="673218" lvl="1" indent="-336609" algn="just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Visualization</a:t>
            </a:r>
          </a:p>
          <a:p>
            <a:pPr marL="673218" lvl="1" indent="-336609" algn="l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Mission Planning</a:t>
            </a:r>
          </a:p>
          <a:p>
            <a:pPr marL="673218" lvl="1" indent="-336609" algn="l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Enhancing Citizen Science</a:t>
            </a:r>
          </a:p>
          <a:p>
            <a:pPr marL="673218" lvl="1" indent="-336609" algn="l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Scientific Research</a:t>
            </a:r>
          </a:p>
        </p:txBody>
      </p:sp>
      <p:grpSp>
        <p:nvGrpSpPr>
          <p:cNvPr id="43" name="Group 11">
            <a:extLst>
              <a:ext uri="{FF2B5EF4-FFF2-40B4-BE49-F238E27FC236}">
                <a16:creationId xmlns:a16="http://schemas.microsoft.com/office/drawing/2014/main" id="{C4D0503F-0FA8-EE29-55ED-8F37CF8986AB}"/>
              </a:ext>
            </a:extLst>
          </p:cNvPr>
          <p:cNvGrpSpPr/>
          <p:nvPr/>
        </p:nvGrpSpPr>
        <p:grpSpPr>
          <a:xfrm>
            <a:off x="20610235" y="-28792"/>
            <a:ext cx="2385776" cy="2083596"/>
            <a:chOff x="0" y="0"/>
            <a:chExt cx="494277" cy="431672"/>
          </a:xfrm>
          <a:effectLst>
            <a:glow rad="254000">
              <a:schemeClr val="bg1">
                <a:alpha val="40000"/>
              </a:schemeClr>
            </a:glow>
          </a:effectLst>
        </p:grpSpPr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D2D7C72-666A-31F6-B3AC-9C8A02B137BB}"/>
                </a:ext>
              </a:extLst>
            </p:cNvPr>
            <p:cNvSpPr/>
            <p:nvPr/>
          </p:nvSpPr>
          <p:spPr>
            <a:xfrm flipH="1">
              <a:off x="0" y="0"/>
              <a:ext cx="494277" cy="431672"/>
            </a:xfrm>
            <a:custGeom>
              <a:avLst/>
              <a:gdLst/>
              <a:ahLst/>
              <a:cxnLst/>
              <a:rect l="l" t="t" r="r" b="b"/>
              <a:pathLst>
                <a:path w="494277" h="431672">
                  <a:moveTo>
                    <a:pt x="419641" y="0"/>
                  </a:moveTo>
                  <a:lnTo>
                    <a:pt x="74636" y="0"/>
                  </a:lnTo>
                  <a:cubicBezTo>
                    <a:pt x="54841" y="0"/>
                    <a:pt x="35857" y="7863"/>
                    <a:pt x="21860" y="21860"/>
                  </a:cubicBezTo>
                  <a:cubicBezTo>
                    <a:pt x="7863" y="35857"/>
                    <a:pt x="0" y="54841"/>
                    <a:pt x="0" y="74636"/>
                  </a:cubicBezTo>
                  <a:lnTo>
                    <a:pt x="0" y="357036"/>
                  </a:lnTo>
                  <a:cubicBezTo>
                    <a:pt x="0" y="376831"/>
                    <a:pt x="7863" y="395815"/>
                    <a:pt x="21860" y="409812"/>
                  </a:cubicBezTo>
                  <a:cubicBezTo>
                    <a:pt x="35857" y="423809"/>
                    <a:pt x="54841" y="431672"/>
                    <a:pt x="74636" y="431672"/>
                  </a:cubicBezTo>
                  <a:lnTo>
                    <a:pt x="419641" y="431672"/>
                  </a:lnTo>
                  <a:cubicBezTo>
                    <a:pt x="439436" y="431672"/>
                    <a:pt x="458420" y="423809"/>
                    <a:pt x="472417" y="409812"/>
                  </a:cubicBezTo>
                  <a:cubicBezTo>
                    <a:pt x="486413" y="395815"/>
                    <a:pt x="494277" y="376831"/>
                    <a:pt x="494277" y="357036"/>
                  </a:cubicBezTo>
                  <a:lnTo>
                    <a:pt x="494277" y="74636"/>
                  </a:lnTo>
                  <a:cubicBezTo>
                    <a:pt x="494277" y="54841"/>
                    <a:pt x="486413" y="35857"/>
                    <a:pt x="472417" y="21860"/>
                  </a:cubicBezTo>
                  <a:cubicBezTo>
                    <a:pt x="458420" y="7863"/>
                    <a:pt x="439436" y="0"/>
                    <a:pt x="419641" y="0"/>
                  </a:cubicBezTo>
                  <a:close/>
                </a:path>
              </a:pathLst>
            </a:custGeom>
            <a:blipFill>
              <a:blip r:embed="rId8"/>
              <a:stretch>
                <a:fillRect l="-27630" r="-27630"/>
              </a:stretch>
            </a:blipFill>
            <a:ln w="38100" cap="rnd">
              <a:solidFill>
                <a:srgbClr val="F2F2F2"/>
              </a:solidFill>
              <a:prstDash val="solid"/>
              <a:round/>
            </a:ln>
          </p:spPr>
        </p:sp>
      </p:grpSp>
      <p:grpSp>
        <p:nvGrpSpPr>
          <p:cNvPr id="45" name="Group 13">
            <a:extLst>
              <a:ext uri="{FF2B5EF4-FFF2-40B4-BE49-F238E27FC236}">
                <a16:creationId xmlns:a16="http://schemas.microsoft.com/office/drawing/2014/main" id="{7D5C1100-6FAB-9FB2-A336-72B5DB72A6E7}"/>
              </a:ext>
            </a:extLst>
          </p:cNvPr>
          <p:cNvGrpSpPr/>
          <p:nvPr/>
        </p:nvGrpSpPr>
        <p:grpSpPr>
          <a:xfrm>
            <a:off x="15129986" y="12255541"/>
            <a:ext cx="2650698" cy="2314963"/>
            <a:chOff x="0" y="0"/>
            <a:chExt cx="494277" cy="431672"/>
          </a:xfrm>
          <a:effectLst>
            <a:glow rad="127000">
              <a:schemeClr val="bg1"/>
            </a:glow>
          </a:effectLst>
        </p:grpSpPr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AE5993A4-4589-7DE1-3E24-65D870640B83}"/>
                </a:ext>
              </a:extLst>
            </p:cNvPr>
            <p:cNvSpPr/>
            <p:nvPr/>
          </p:nvSpPr>
          <p:spPr>
            <a:xfrm>
              <a:off x="0" y="0"/>
              <a:ext cx="494277" cy="431672"/>
            </a:xfrm>
            <a:custGeom>
              <a:avLst/>
              <a:gdLst/>
              <a:ahLst/>
              <a:cxnLst/>
              <a:rect l="l" t="t" r="r" b="b"/>
              <a:pathLst>
                <a:path w="494277" h="431672">
                  <a:moveTo>
                    <a:pt x="67176" y="0"/>
                  </a:moveTo>
                  <a:lnTo>
                    <a:pt x="427100" y="0"/>
                  </a:lnTo>
                  <a:cubicBezTo>
                    <a:pt x="464201" y="0"/>
                    <a:pt x="494277" y="30076"/>
                    <a:pt x="494277" y="67176"/>
                  </a:cubicBezTo>
                  <a:lnTo>
                    <a:pt x="494277" y="364496"/>
                  </a:lnTo>
                  <a:cubicBezTo>
                    <a:pt x="494277" y="382312"/>
                    <a:pt x="487199" y="399399"/>
                    <a:pt x="474601" y="411997"/>
                  </a:cubicBezTo>
                  <a:cubicBezTo>
                    <a:pt x="462003" y="424595"/>
                    <a:pt x="444917" y="431672"/>
                    <a:pt x="427100" y="431672"/>
                  </a:cubicBezTo>
                  <a:lnTo>
                    <a:pt x="67176" y="431672"/>
                  </a:lnTo>
                  <a:cubicBezTo>
                    <a:pt x="49360" y="431672"/>
                    <a:pt x="32274" y="424595"/>
                    <a:pt x="19675" y="411997"/>
                  </a:cubicBezTo>
                  <a:cubicBezTo>
                    <a:pt x="7077" y="399399"/>
                    <a:pt x="0" y="382312"/>
                    <a:pt x="0" y="364496"/>
                  </a:cubicBezTo>
                  <a:lnTo>
                    <a:pt x="0" y="67176"/>
                  </a:lnTo>
                  <a:cubicBezTo>
                    <a:pt x="0" y="49360"/>
                    <a:pt x="7077" y="32274"/>
                    <a:pt x="19675" y="19675"/>
                  </a:cubicBezTo>
                  <a:cubicBezTo>
                    <a:pt x="32274" y="7077"/>
                    <a:pt x="49360" y="0"/>
                    <a:pt x="67176" y="0"/>
                  </a:cubicBezTo>
                  <a:close/>
                </a:path>
              </a:pathLst>
            </a:custGeom>
            <a:blipFill>
              <a:blip r:embed="rId9"/>
              <a:stretch>
                <a:fillRect l="-27630" r="-27630"/>
              </a:stretch>
            </a:blipFill>
            <a:ln w="38100" cap="rnd">
              <a:solidFill>
                <a:srgbClr val="F2F2F2"/>
              </a:solidFill>
              <a:prstDash val="solid"/>
              <a:round/>
            </a:ln>
          </p:spPr>
        </p:sp>
      </p:grp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E959128B-E462-9805-D29E-7BA209166617}"/>
              </a:ext>
            </a:extLst>
          </p:cNvPr>
          <p:cNvSpPr/>
          <p:nvPr/>
        </p:nvSpPr>
        <p:spPr>
          <a:xfrm>
            <a:off x="-9508154" y="928152"/>
            <a:ext cx="5467093" cy="4268336"/>
          </a:xfrm>
          <a:prstGeom prst="roundRect">
            <a:avLst/>
          </a:prstGeom>
          <a:blipFill dpi="0"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glow rad="152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17">
            <a:extLst>
              <a:ext uri="{FF2B5EF4-FFF2-40B4-BE49-F238E27FC236}">
                <a16:creationId xmlns:a16="http://schemas.microsoft.com/office/drawing/2014/main" id="{820D2A75-A8A7-5B41-5190-6F590F19E650}"/>
              </a:ext>
            </a:extLst>
          </p:cNvPr>
          <p:cNvGrpSpPr/>
          <p:nvPr/>
        </p:nvGrpSpPr>
        <p:grpSpPr>
          <a:xfrm>
            <a:off x="8190142" y="-3266051"/>
            <a:ext cx="3743557" cy="3048621"/>
            <a:chOff x="0" y="0"/>
            <a:chExt cx="494277" cy="431672"/>
          </a:xfrm>
          <a:effectLst>
            <a:glow rad="381000">
              <a:schemeClr val="bg1">
                <a:alpha val="40000"/>
              </a:schemeClr>
            </a:glow>
          </a:effectLst>
        </p:grpSpPr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1EB84E85-EF38-50B5-AAEC-00D3E3449AB7}"/>
                </a:ext>
              </a:extLst>
            </p:cNvPr>
            <p:cNvSpPr/>
            <p:nvPr/>
          </p:nvSpPr>
          <p:spPr>
            <a:xfrm>
              <a:off x="0" y="0"/>
              <a:ext cx="494277" cy="431672"/>
            </a:xfrm>
            <a:custGeom>
              <a:avLst/>
              <a:gdLst/>
              <a:ahLst/>
              <a:cxnLst/>
              <a:rect l="l" t="t" r="r" b="b"/>
              <a:pathLst>
                <a:path w="494277" h="431672">
                  <a:moveTo>
                    <a:pt x="71325" y="0"/>
                  </a:moveTo>
                  <a:lnTo>
                    <a:pt x="422952" y="0"/>
                  </a:lnTo>
                  <a:cubicBezTo>
                    <a:pt x="462344" y="0"/>
                    <a:pt x="494277" y="31933"/>
                    <a:pt x="494277" y="71325"/>
                  </a:cubicBezTo>
                  <a:lnTo>
                    <a:pt x="494277" y="360347"/>
                  </a:lnTo>
                  <a:cubicBezTo>
                    <a:pt x="494277" y="399739"/>
                    <a:pt x="462344" y="431672"/>
                    <a:pt x="422952" y="431672"/>
                  </a:cubicBezTo>
                  <a:lnTo>
                    <a:pt x="71325" y="431672"/>
                  </a:lnTo>
                  <a:cubicBezTo>
                    <a:pt x="31933" y="431672"/>
                    <a:pt x="0" y="399739"/>
                    <a:pt x="0" y="360347"/>
                  </a:cubicBezTo>
                  <a:lnTo>
                    <a:pt x="0" y="71325"/>
                  </a:lnTo>
                  <a:cubicBezTo>
                    <a:pt x="0" y="31933"/>
                    <a:pt x="31933" y="0"/>
                    <a:pt x="71325" y="0"/>
                  </a:cubicBezTo>
                  <a:close/>
                </a:path>
              </a:pathLst>
            </a:custGeom>
            <a:blipFill>
              <a:blip r:embed="rId11"/>
              <a:stretch>
                <a:fillRect l="-32781" r="-32781"/>
              </a:stretch>
            </a:blipFill>
            <a:ln w="38100" cap="rnd">
              <a:solidFill>
                <a:srgbClr val="F2F2F2"/>
              </a:solidFill>
              <a:prstDash val="solid"/>
              <a:round/>
            </a:ln>
          </p:spPr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33D53846-EC07-1C6D-1486-50E930A6A82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49915" y="-12687300"/>
            <a:ext cx="20557230" cy="36546185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AC6D9B6E-7624-1AAB-8DC0-C52C861967AC}"/>
              </a:ext>
            </a:extLst>
          </p:cNvPr>
          <p:cNvGrpSpPr/>
          <p:nvPr/>
        </p:nvGrpSpPr>
        <p:grpSpPr>
          <a:xfrm rot="18121083">
            <a:off x="-3392867" y="8724094"/>
            <a:ext cx="21599436" cy="12215702"/>
            <a:chOff x="636672" y="2810608"/>
            <a:chExt cx="9639117" cy="5451466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5C32B12C-1E03-DEEA-F7C7-19A4584A8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8438024" y="4994936"/>
              <a:ext cx="1837765" cy="3267138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8583451A-3036-2D75-0C94-93E1440E5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15822">
              <a:off x="636672" y="2810608"/>
              <a:ext cx="1837765" cy="3267138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298794" y="6362886"/>
            <a:ext cx="6073301" cy="802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60"/>
              </a:lnSpc>
            </a:pPr>
            <a:r>
              <a:rPr lang="en-US" sz="6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5278110" y="904334"/>
            <a:ext cx="2385776" cy="2083596"/>
            <a:chOff x="0" y="0"/>
            <a:chExt cx="494277" cy="431672"/>
          </a:xfrm>
          <a:effectLst>
            <a:glow rad="254000">
              <a:schemeClr val="bg1">
                <a:alpha val="40000"/>
              </a:schemeClr>
            </a:glow>
          </a:effectLst>
        </p:grpSpPr>
        <p:sp>
          <p:nvSpPr>
            <p:cNvPr id="12" name="Freeform 12"/>
            <p:cNvSpPr/>
            <p:nvPr/>
          </p:nvSpPr>
          <p:spPr>
            <a:xfrm flipH="1">
              <a:off x="0" y="0"/>
              <a:ext cx="494277" cy="431672"/>
            </a:xfrm>
            <a:custGeom>
              <a:avLst/>
              <a:gdLst/>
              <a:ahLst/>
              <a:cxnLst/>
              <a:rect l="l" t="t" r="r" b="b"/>
              <a:pathLst>
                <a:path w="494277" h="431672">
                  <a:moveTo>
                    <a:pt x="419641" y="0"/>
                  </a:moveTo>
                  <a:lnTo>
                    <a:pt x="74636" y="0"/>
                  </a:lnTo>
                  <a:cubicBezTo>
                    <a:pt x="54841" y="0"/>
                    <a:pt x="35857" y="7863"/>
                    <a:pt x="21860" y="21860"/>
                  </a:cubicBezTo>
                  <a:cubicBezTo>
                    <a:pt x="7863" y="35857"/>
                    <a:pt x="0" y="54841"/>
                    <a:pt x="0" y="74636"/>
                  </a:cubicBezTo>
                  <a:lnTo>
                    <a:pt x="0" y="357036"/>
                  </a:lnTo>
                  <a:cubicBezTo>
                    <a:pt x="0" y="376831"/>
                    <a:pt x="7863" y="395815"/>
                    <a:pt x="21860" y="409812"/>
                  </a:cubicBezTo>
                  <a:cubicBezTo>
                    <a:pt x="35857" y="423809"/>
                    <a:pt x="54841" y="431672"/>
                    <a:pt x="74636" y="431672"/>
                  </a:cubicBezTo>
                  <a:lnTo>
                    <a:pt x="419641" y="431672"/>
                  </a:lnTo>
                  <a:cubicBezTo>
                    <a:pt x="439436" y="431672"/>
                    <a:pt x="458420" y="423809"/>
                    <a:pt x="472417" y="409812"/>
                  </a:cubicBezTo>
                  <a:cubicBezTo>
                    <a:pt x="486413" y="395815"/>
                    <a:pt x="494277" y="376831"/>
                    <a:pt x="494277" y="357036"/>
                  </a:cubicBezTo>
                  <a:lnTo>
                    <a:pt x="494277" y="74636"/>
                  </a:lnTo>
                  <a:cubicBezTo>
                    <a:pt x="494277" y="54841"/>
                    <a:pt x="486413" y="35857"/>
                    <a:pt x="472417" y="21860"/>
                  </a:cubicBezTo>
                  <a:cubicBezTo>
                    <a:pt x="458420" y="7863"/>
                    <a:pt x="439436" y="0"/>
                    <a:pt x="419641" y="0"/>
                  </a:cubicBezTo>
                  <a:close/>
                </a:path>
              </a:pathLst>
            </a:custGeom>
            <a:blipFill>
              <a:blip r:embed="rId4"/>
              <a:stretch>
                <a:fillRect l="-27630" r="-27630"/>
              </a:stretch>
            </a:blipFill>
            <a:ln w="38100" cap="rnd">
              <a:solidFill>
                <a:srgbClr val="F2F2F2"/>
              </a:solidFill>
              <a:prstDash val="solid"/>
              <a:round/>
            </a:ln>
          </p:spPr>
        </p:sp>
      </p:grpSp>
      <p:grpSp>
        <p:nvGrpSpPr>
          <p:cNvPr id="13" name="Group 13"/>
          <p:cNvGrpSpPr/>
          <p:nvPr/>
        </p:nvGrpSpPr>
        <p:grpSpPr>
          <a:xfrm>
            <a:off x="15293350" y="6319807"/>
            <a:ext cx="2650698" cy="2314963"/>
            <a:chOff x="0" y="0"/>
            <a:chExt cx="494277" cy="431672"/>
          </a:xfrm>
          <a:effectLst>
            <a:glow rad="127000">
              <a:schemeClr val="bg1"/>
            </a:glow>
          </a:effectLst>
        </p:grpSpPr>
        <p:sp>
          <p:nvSpPr>
            <p:cNvPr id="14" name="Freeform 14"/>
            <p:cNvSpPr/>
            <p:nvPr/>
          </p:nvSpPr>
          <p:spPr>
            <a:xfrm>
              <a:off x="0" y="0"/>
              <a:ext cx="494277" cy="431672"/>
            </a:xfrm>
            <a:custGeom>
              <a:avLst/>
              <a:gdLst/>
              <a:ahLst/>
              <a:cxnLst/>
              <a:rect l="l" t="t" r="r" b="b"/>
              <a:pathLst>
                <a:path w="494277" h="431672">
                  <a:moveTo>
                    <a:pt x="67176" y="0"/>
                  </a:moveTo>
                  <a:lnTo>
                    <a:pt x="427100" y="0"/>
                  </a:lnTo>
                  <a:cubicBezTo>
                    <a:pt x="464201" y="0"/>
                    <a:pt x="494277" y="30076"/>
                    <a:pt x="494277" y="67176"/>
                  </a:cubicBezTo>
                  <a:lnTo>
                    <a:pt x="494277" y="364496"/>
                  </a:lnTo>
                  <a:cubicBezTo>
                    <a:pt x="494277" y="382312"/>
                    <a:pt x="487199" y="399399"/>
                    <a:pt x="474601" y="411997"/>
                  </a:cubicBezTo>
                  <a:cubicBezTo>
                    <a:pt x="462003" y="424595"/>
                    <a:pt x="444917" y="431672"/>
                    <a:pt x="427100" y="431672"/>
                  </a:cubicBezTo>
                  <a:lnTo>
                    <a:pt x="67176" y="431672"/>
                  </a:lnTo>
                  <a:cubicBezTo>
                    <a:pt x="49360" y="431672"/>
                    <a:pt x="32274" y="424595"/>
                    <a:pt x="19675" y="411997"/>
                  </a:cubicBezTo>
                  <a:cubicBezTo>
                    <a:pt x="7077" y="399399"/>
                    <a:pt x="0" y="382312"/>
                    <a:pt x="0" y="364496"/>
                  </a:cubicBezTo>
                  <a:lnTo>
                    <a:pt x="0" y="67176"/>
                  </a:lnTo>
                  <a:cubicBezTo>
                    <a:pt x="0" y="49360"/>
                    <a:pt x="7077" y="32274"/>
                    <a:pt x="19675" y="19675"/>
                  </a:cubicBezTo>
                  <a:cubicBezTo>
                    <a:pt x="32274" y="7077"/>
                    <a:pt x="49360" y="0"/>
                    <a:pt x="67176" y="0"/>
                  </a:cubicBezTo>
                  <a:close/>
                </a:path>
              </a:pathLst>
            </a:custGeom>
            <a:blipFill>
              <a:blip r:embed="rId5"/>
              <a:stretch>
                <a:fillRect l="-27630" r="-27630"/>
              </a:stretch>
            </a:blipFill>
            <a:ln w="38100" cap="rnd">
              <a:solidFill>
                <a:srgbClr val="F2F2F2"/>
              </a:solidFill>
              <a:prstDash val="solid"/>
              <a:round/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1298794" y="7376974"/>
            <a:ext cx="12819094" cy="2091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16"/>
              </a:lnSpc>
            </a:pPr>
            <a:r>
              <a:rPr lang="en-US" sz="236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Orrery Web App combines educational content, real-time tracking, and interactive visualization to enable meaningful engagement with astronomical phenomena. As exploration of the cosmos continues, the app will be a vital tool for scientists, educators, and space enthusiasts, helping to clarify the universe and inspire future generations to explore the stars with curiosity and wonder.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1610932"/>
            <a:ext cx="7288770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5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ORRERY WEB APP IN NASA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2707879"/>
            <a:ext cx="7030246" cy="2732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3218" lvl="1" indent="-336609" algn="l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Education and Public Outreach</a:t>
            </a:r>
          </a:p>
          <a:p>
            <a:pPr marL="673218" lvl="1" indent="-336609" algn="just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Visualization</a:t>
            </a:r>
          </a:p>
          <a:p>
            <a:pPr marL="673218" lvl="1" indent="-336609" algn="l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Mission Planning</a:t>
            </a:r>
          </a:p>
          <a:p>
            <a:pPr marL="673218" lvl="1" indent="-336609" algn="l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Enhancing Citizen Science</a:t>
            </a:r>
          </a:p>
          <a:p>
            <a:pPr marL="673218" lvl="1" indent="-336609" algn="l">
              <a:lnSpc>
                <a:spcPts val="4365"/>
              </a:lnSpc>
              <a:buFont typeface="Arial"/>
              <a:buChar char="•"/>
            </a:pPr>
            <a:r>
              <a:rPr lang="en-US" sz="3118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Scientific Research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17C6ED1-2AED-C6D0-BD6D-94F2F7C26AEF}"/>
              </a:ext>
            </a:extLst>
          </p:cNvPr>
          <p:cNvSpPr/>
          <p:nvPr/>
        </p:nvSpPr>
        <p:spPr>
          <a:xfrm>
            <a:off x="10915907" y="2564068"/>
            <a:ext cx="5467093" cy="4268336"/>
          </a:xfrm>
          <a:prstGeom prst="round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glow rad="152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7"/>
          <p:cNvGrpSpPr/>
          <p:nvPr/>
        </p:nvGrpSpPr>
        <p:grpSpPr>
          <a:xfrm>
            <a:off x="9153644" y="761702"/>
            <a:ext cx="3743557" cy="3048621"/>
            <a:chOff x="0" y="0"/>
            <a:chExt cx="494277" cy="431672"/>
          </a:xfrm>
          <a:effectLst>
            <a:glow rad="381000">
              <a:schemeClr val="bg1">
                <a:alpha val="40000"/>
              </a:schemeClr>
            </a:glow>
          </a:effectLst>
        </p:grpSpPr>
        <p:sp>
          <p:nvSpPr>
            <p:cNvPr id="18" name="Freeform 18"/>
            <p:cNvSpPr/>
            <p:nvPr/>
          </p:nvSpPr>
          <p:spPr>
            <a:xfrm>
              <a:off x="0" y="0"/>
              <a:ext cx="494277" cy="431672"/>
            </a:xfrm>
            <a:custGeom>
              <a:avLst/>
              <a:gdLst/>
              <a:ahLst/>
              <a:cxnLst/>
              <a:rect l="l" t="t" r="r" b="b"/>
              <a:pathLst>
                <a:path w="494277" h="431672">
                  <a:moveTo>
                    <a:pt x="71325" y="0"/>
                  </a:moveTo>
                  <a:lnTo>
                    <a:pt x="422952" y="0"/>
                  </a:lnTo>
                  <a:cubicBezTo>
                    <a:pt x="462344" y="0"/>
                    <a:pt x="494277" y="31933"/>
                    <a:pt x="494277" y="71325"/>
                  </a:cubicBezTo>
                  <a:lnTo>
                    <a:pt x="494277" y="360347"/>
                  </a:lnTo>
                  <a:cubicBezTo>
                    <a:pt x="494277" y="399739"/>
                    <a:pt x="462344" y="431672"/>
                    <a:pt x="422952" y="431672"/>
                  </a:cubicBezTo>
                  <a:lnTo>
                    <a:pt x="71325" y="431672"/>
                  </a:lnTo>
                  <a:cubicBezTo>
                    <a:pt x="31933" y="431672"/>
                    <a:pt x="0" y="399739"/>
                    <a:pt x="0" y="360347"/>
                  </a:cubicBezTo>
                  <a:lnTo>
                    <a:pt x="0" y="71325"/>
                  </a:lnTo>
                  <a:cubicBezTo>
                    <a:pt x="0" y="31933"/>
                    <a:pt x="31933" y="0"/>
                    <a:pt x="71325" y="0"/>
                  </a:cubicBezTo>
                  <a:close/>
                </a:path>
              </a:pathLst>
            </a:custGeom>
            <a:blipFill>
              <a:blip r:embed="rId7"/>
              <a:stretch>
                <a:fillRect l="-32781" r="-32781"/>
              </a:stretch>
            </a:blipFill>
            <a:ln w="38100" cap="rnd">
              <a:solidFill>
                <a:srgbClr val="F2F2F2"/>
              </a:solidFill>
              <a:prstDash val="solid"/>
              <a:round/>
            </a:ln>
          </p:spPr>
        </p:sp>
      </p:grpSp>
      <p:sp>
        <p:nvSpPr>
          <p:cNvPr id="29" name="TextBox 11">
            <a:extLst>
              <a:ext uri="{FF2B5EF4-FFF2-40B4-BE49-F238E27FC236}">
                <a16:creationId xmlns:a16="http://schemas.microsoft.com/office/drawing/2014/main" id="{0A9EEA24-C097-62FF-4B01-E39F7109DBD2}"/>
              </a:ext>
            </a:extLst>
          </p:cNvPr>
          <p:cNvSpPr txBox="1"/>
          <p:nvPr/>
        </p:nvSpPr>
        <p:spPr>
          <a:xfrm>
            <a:off x="3645711" y="-3033973"/>
            <a:ext cx="10987578" cy="2409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64"/>
              </a:lnSpc>
            </a:pPr>
            <a:r>
              <a:rPr lang="en-US" sz="18083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YOU!</a:t>
            </a:r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A780CDCA-BBF8-D8DC-6AA5-9E6302F24AD3}"/>
              </a:ext>
            </a:extLst>
          </p:cNvPr>
          <p:cNvSpPr/>
          <p:nvPr/>
        </p:nvSpPr>
        <p:spPr>
          <a:xfrm>
            <a:off x="6451651" y="11135860"/>
            <a:ext cx="5384697" cy="491203"/>
          </a:xfrm>
          <a:custGeom>
            <a:avLst/>
            <a:gdLst/>
            <a:ahLst/>
            <a:cxnLst/>
            <a:rect l="l" t="t" r="r" b="b"/>
            <a:pathLst>
              <a:path w="5384697" h="491203">
                <a:moveTo>
                  <a:pt x="0" y="0"/>
                </a:moveTo>
                <a:lnTo>
                  <a:pt x="5384698" y="0"/>
                </a:lnTo>
                <a:lnTo>
                  <a:pt x="5384698" y="491203"/>
                </a:lnTo>
                <a:lnTo>
                  <a:pt x="0" y="49120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1" name="TextBox 13">
            <a:extLst>
              <a:ext uri="{FF2B5EF4-FFF2-40B4-BE49-F238E27FC236}">
                <a16:creationId xmlns:a16="http://schemas.microsoft.com/office/drawing/2014/main" id="{84854CDE-4D39-8B24-B5CF-586542D31C6A}"/>
              </a:ext>
            </a:extLst>
          </p:cNvPr>
          <p:cNvSpPr txBox="1"/>
          <p:nvPr/>
        </p:nvSpPr>
        <p:spPr>
          <a:xfrm>
            <a:off x="6451651" y="11195264"/>
            <a:ext cx="5384697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ASTROSCOPE</a:t>
            </a:r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id="{8B7CEEFE-862F-9321-9A0A-FB8CBD02FB14}"/>
              </a:ext>
            </a:extLst>
          </p:cNvPr>
          <p:cNvSpPr txBox="1"/>
          <p:nvPr/>
        </p:nvSpPr>
        <p:spPr>
          <a:xfrm>
            <a:off x="5552365" y="17245306"/>
            <a:ext cx="7183267" cy="38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7"/>
              </a:lnSpc>
              <a:spcBef>
                <a:spcPct val="0"/>
              </a:spcBef>
            </a:pPr>
            <a:r>
              <a:rPr lang="en-US" sz="2812" b="1" spc="579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GET IN TOUCH WITH US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46DA69F-63B3-2AE3-5BD0-B096196F796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29709" y="-12306300"/>
            <a:ext cx="27347417" cy="48617628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>
            <a:off x="6451651" y="7947186"/>
            <a:ext cx="5384697" cy="491203"/>
          </a:xfrm>
          <a:custGeom>
            <a:avLst/>
            <a:gdLst/>
            <a:ahLst/>
            <a:cxnLst/>
            <a:rect l="l" t="t" r="r" b="b"/>
            <a:pathLst>
              <a:path w="5384697" h="491203">
                <a:moveTo>
                  <a:pt x="0" y="0"/>
                </a:moveTo>
                <a:lnTo>
                  <a:pt x="5384698" y="0"/>
                </a:lnTo>
                <a:lnTo>
                  <a:pt x="5384698" y="491203"/>
                </a:lnTo>
                <a:lnTo>
                  <a:pt x="0" y="4912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792557" y="4180645"/>
            <a:ext cx="10987578" cy="2409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64"/>
              </a:lnSpc>
            </a:pPr>
            <a:r>
              <a:rPr lang="en-US" sz="18083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YOU!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52365" y="6958306"/>
            <a:ext cx="7183267" cy="38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7"/>
              </a:lnSpc>
              <a:spcBef>
                <a:spcPct val="0"/>
              </a:spcBef>
            </a:pPr>
            <a:r>
              <a:rPr lang="en-US" sz="2812" b="1" spc="579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GET IN TOUCH WITH US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451651" y="8006590"/>
            <a:ext cx="5384697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ASTROSCOPE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631</Words>
  <Application>Microsoft Office PowerPoint</Application>
  <PresentationFormat>Custom</PresentationFormat>
  <Paragraphs>96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Montserrat Bold</vt:lpstr>
      <vt:lpstr>Arial</vt:lpstr>
      <vt:lpstr>Anton</vt:lpstr>
      <vt:lpstr>Canva Sans Bold</vt:lpstr>
      <vt:lpstr>Calibri</vt:lpstr>
      <vt:lpstr>Montserrat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ORRERY WEB APP-</dc:title>
  <dc:creator>Yash_123nj</dc:creator>
  <cp:lastModifiedBy>yashavanth kb</cp:lastModifiedBy>
  <cp:revision>3</cp:revision>
  <dcterms:created xsi:type="dcterms:W3CDTF">2006-08-16T00:00:00Z</dcterms:created>
  <dcterms:modified xsi:type="dcterms:W3CDTF">2024-10-06T06:04:47Z</dcterms:modified>
  <dc:identifier>DAGSakxADFQ</dc:identifier>
</cp:coreProperties>
</file>

<file path=docProps/thumbnail.jpeg>
</file>